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784" r:id="rId5"/>
    <p:sldId id="407" r:id="rId6"/>
    <p:sldId id="550145226" r:id="rId7"/>
    <p:sldId id="5739" r:id="rId8"/>
    <p:sldId id="5732" r:id="rId9"/>
    <p:sldId id="5733" r:id="rId10"/>
    <p:sldId id="5735" r:id="rId11"/>
    <p:sldId id="5734" r:id="rId12"/>
    <p:sldId id="550145224" r:id="rId13"/>
    <p:sldId id="5740" r:id="rId14"/>
  </p:sldIdLst>
  <p:sldSz cx="12192000" cy="6858000"/>
  <p:notesSz cx="6858000" cy="9144000"/>
  <p:embeddedFontLst>
    <p:embeddedFont>
      <p:font typeface="ATT Aleck Sans" panose="020B0503020203020204" pitchFamily="34" charset="0"/>
      <p:regular r:id="rId17"/>
      <p:bold r:id="rId18"/>
      <p:italic r:id="rId19"/>
      <p:boldItalic r:id="rId20"/>
    </p:embeddedFont>
    <p:embeddedFont>
      <p:font typeface="ATT Aleck Sans Medium" panose="020B060302020302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68A84-DC72-45A9-A733-F0E03369853E}" v="29" dt="2021-03-01T06:42:04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0" autoAdjust="0"/>
    <p:restoredTop sz="94397" autoAdjust="0"/>
  </p:normalViewPr>
  <p:slideViewPr>
    <p:cSldViewPr snapToGrid="0" snapToObjects="1">
      <p:cViewPr varScale="1">
        <p:scale>
          <a:sx n="107" d="100"/>
          <a:sy n="107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0819AA-953A-B141-95F2-76326E2AA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91440" y="18288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 dirty="0"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7E2AC-BF7D-5242-A99E-C50C9CF334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49040" y="18288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F58B7-510F-1245-8B0C-A360E5890CF3}" type="datetimeFigureOut">
              <a:rPr lang="en-US" sz="800" smtClean="0">
                <a:latin typeface="ATT Aleck Sans" panose="020B0503020203020204" pitchFamily="34" charset="0"/>
                <a:cs typeface="ATT Aleck Sans" panose="020B0503020203020204" pitchFamily="34" charset="0"/>
              </a:rPr>
              <a:t>3/4/2021</a:t>
            </a:fld>
            <a:endParaRPr lang="en-US" sz="800" dirty="0"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CBAD6-C4B5-6C44-821D-9C51502B5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91440" y="850392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 dirty="0"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BB4DC-3408-A444-A64E-016E2583A6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49040" y="850392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919B-4AF5-6144-87F4-84E18BCAA7C8}" type="slidenum">
              <a:rPr lang="en-US" sz="800" smtClean="0">
                <a:latin typeface="ATT Aleck Sans" panose="020B0503020203020204" pitchFamily="34" charset="0"/>
                <a:cs typeface="ATT Aleck Sans" panose="020B0503020203020204" pitchFamily="34" charset="0"/>
              </a:rPr>
              <a:t>‹#›</a:t>
            </a:fld>
            <a:endParaRPr lang="en-US" sz="800">
              <a:latin typeface="ATT Aleck Sans" panose="020B0503020203020204" pitchFamily="34" charset="0"/>
              <a:cs typeface="ATT Aleck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1440" y="18288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9040" y="18288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9603BE90-2827-6245-9E0A-38DB7977AA34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01368" y="758952"/>
            <a:ext cx="3255264" cy="183108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788920"/>
            <a:ext cx="5486400" cy="52120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1440" y="841248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9040" y="841248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5E3BEB77-F8C3-2143-89E4-A60F5C820C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tabLst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82880" indent="-182880" algn="l" defTabSz="914400" rtl="0" eaLnBrk="1" latinLnBrk="0" hangingPunct="1">
      <a:buFont typeface="ATT Aleck Sans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65760" indent="-182880" algn="l" defTabSz="914400" rtl="0" eaLnBrk="1" latinLnBrk="0" hangingPunct="1">
      <a:buFont typeface="ATT Aleck Sans"/>
      <a:buChar char="–"/>
      <a:tabLst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82880" algn="l" defTabSz="914400" rtl="0" eaLnBrk="1" latinLnBrk="0" hangingPunct="1">
      <a:buFont typeface="ATT Aleck Sans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31520" indent="-182880" algn="l" defTabSz="914400" rtl="0" eaLnBrk="1" latinLnBrk="0" hangingPunct="1">
      <a:buFont typeface="ATT Aleck Sans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758825"/>
            <a:ext cx="3254375" cy="183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BEB77-F8C3-2143-89E4-A60F5C820C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0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758825"/>
            <a:ext cx="3254375" cy="183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BEB77-F8C3-2143-89E4-A60F5C820C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1813" y="758825"/>
            <a:ext cx="3254375" cy="183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BEB77-F8C3-2143-89E4-A60F5C820C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4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723900"/>
            <a:ext cx="4041775" cy="227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D9196-B747-C840-B910-EBFFFCF754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1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 hasCustomPrompt="1"/>
          </p:nvPr>
        </p:nvSpPr>
        <p:spPr>
          <a:xfrm>
            <a:off x="292684" y="246888"/>
            <a:ext cx="10109738" cy="2511058"/>
          </a:xfrm>
          <a:effectLst/>
        </p:spPr>
        <p:txBody>
          <a:bodyPr anchor="t" anchorCtr="0"/>
          <a:lstStyle>
            <a:lvl1pPr>
              <a:lnSpc>
                <a:spcPct val="90000"/>
              </a:lnSpc>
              <a:spcAft>
                <a:spcPts val="0"/>
              </a:spcAft>
              <a:defRPr sz="6000" b="0" i="0">
                <a:solidFill>
                  <a:schemeClr val="bg1"/>
                </a:solidFill>
                <a:latin typeface="ATT Aleck Sans Medium" panose="020B0503020203020204" pitchFamily="34" charset="0"/>
                <a:cs typeface="ATT Aleck Sans Medium" panose="020B0503020203020204" pitchFamily="34" charset="0"/>
              </a:defRPr>
            </a:lvl1pPr>
          </a:lstStyle>
          <a:p>
            <a:r>
              <a:rPr lang="en-US" dirty="0"/>
              <a:t>[Section divider title]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39714527-FCC7-B147-AF40-40DA070BE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080" y="3414782"/>
            <a:ext cx="5760921" cy="155568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5D6ECD3-2A6B-C148-87A6-983275D435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E14FC8C8-B3CF-7340-BDD3-D7C39E5810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648CFAC4-3F6A-4249-9F48-503A85B3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ln w="6350" cap="sq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072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510213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5"/>
            <a:ext cx="3475625" cy="4336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6564" y="1822036"/>
            <a:ext cx="3475625" cy="4335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C7F918-8831-034A-8C00-253A50C27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3858" y="1822036"/>
            <a:ext cx="3475625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04638E5-7A89-3D4A-B0E3-E3C0BF34E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A033881D-54A3-0A48-AB72-ECF64E6D0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217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4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11742472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5"/>
            <a:ext cx="2707329" cy="433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22142-DBAA-3A4F-BA95-BE2DD864A8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64441" y="1822036"/>
            <a:ext cx="2707329" cy="4335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3C7F918-8831-034A-8C00-253A50C27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9612" y="1822036"/>
            <a:ext cx="2707329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008138-E871-7042-B79E-B1592A15A6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4783" y="1822036"/>
            <a:ext cx="2707329" cy="4339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F58A795-A68E-FD4E-A80C-E91251E6D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ADAD2240-3AE4-B34C-947E-EEBCB854A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976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2665535" cy="1345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69" y="1831180"/>
            <a:ext cx="2665535" cy="4329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6CD9315E-F477-2446-82CB-6BF7F161B77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452124" y="338140"/>
            <a:ext cx="8387359" cy="5822949"/>
          </a:xfr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F254AFD-878E-234F-AA25-686444015F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08F8CA46-8130-744D-B5AC-D0DFF7637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9933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2665535" cy="1344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31180"/>
            <a:ext cx="2665535" cy="4329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hart Placeholder">
            <a:extLst>
              <a:ext uri="{FF2B5EF4-FFF2-40B4-BE49-F238E27FC236}">
                <a16:creationId xmlns:a16="http://schemas.microsoft.com/office/drawing/2014/main" id="{1C7BD4DB-E9C7-7E4B-B7E0-B3D954B1366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452125" y="338140"/>
            <a:ext cx="8387359" cy="5822948"/>
          </a:xfr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F1B83A1-CAFB-664B-9F60-50F0B41D12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5A21ED91-B37B-4244-8417-091A7E834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754" y="6389653"/>
            <a:ext cx="11491730" cy="0"/>
          </a:xfrm>
          <a:prstGeom prst="line">
            <a:avLst/>
          </a:prstGeom>
          <a:noFill/>
          <a:ln w="6350" cap="sq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3207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+ 1/2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83E8D14E-206A-3947-B30D-7D15E1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70" y="283464"/>
            <a:ext cx="5538071" cy="862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BBEEA372-8B0E-CB42-B7A8-955EE4FE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1237" y="0"/>
            <a:ext cx="6100764" cy="6858000"/>
          </a:xfrm>
          <a:solidFill>
            <a:srgbClr val="E8E8E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78115E9-2E33-F542-A64E-289B972B09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DE0EB1B-D8BA-CE4B-A4F4-8B0F7363AB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270" y="1822036"/>
            <a:ext cx="5538071" cy="433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70EDB3F-BA1C-8549-8E96-DFBA213B2A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1008" y="6492240"/>
            <a:ext cx="5697228" cy="192024"/>
          </a:xfrm>
        </p:spPr>
        <p:txBody>
          <a:bodyPr/>
          <a:lstStyle/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</p:spTree>
    <p:extLst>
      <p:ext uri="{BB962C8B-B14F-4D97-AF65-F5344CB8AC3E}">
        <p14:creationId xmlns:p14="http://schemas.microsoft.com/office/powerpoint/2010/main" val="4365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lobe (on AT&amp;T 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89E14-5175-A643-BE4A-CEC2C9C4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7219" y="2070499"/>
            <a:ext cx="7577563" cy="27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17DC-6009-4AD1-8AE6-699129C2B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7D2E4-5F11-4D24-B75D-44CEDD54D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35BE6-89F8-4F52-994E-AAE06D09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3D54-DD2E-41CD-9D5C-16D4DFD1CFD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D229-8339-4BD3-A110-609A7DDC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531A-B77C-4CCB-B699-70CF2C72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3A94-4965-4026-8B2B-069F3C842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-QUOTE-option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A78E4E-AA1A-4D4D-BB69-D8FFFCB0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740" y="6356353"/>
            <a:ext cx="2743200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640C0F5-2807-9C4B-8D6A-25BCF620BD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2C3C799-C781-F04E-9898-B8F3CE1C62F2}"/>
              </a:ext>
            </a:extLst>
          </p:cNvPr>
          <p:cNvSpPr/>
          <p:nvPr userDrawn="1"/>
        </p:nvSpPr>
        <p:spPr>
          <a:xfrm rot="5400000" flipV="1">
            <a:off x="10127145" y="4842224"/>
            <a:ext cx="181493" cy="1861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FD820C-37AF-F442-B5A1-5537E7A3096A}"/>
              </a:ext>
            </a:extLst>
          </p:cNvPr>
          <p:cNvSpPr/>
          <p:nvPr userDrawn="1"/>
        </p:nvSpPr>
        <p:spPr>
          <a:xfrm>
            <a:off x="1783711" y="4677520"/>
            <a:ext cx="8527278" cy="16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21D07B-1323-C942-8F29-DE0C4B78A346}"/>
              </a:ext>
            </a:extLst>
          </p:cNvPr>
          <p:cNvSpPr/>
          <p:nvPr userDrawn="1"/>
        </p:nvSpPr>
        <p:spPr>
          <a:xfrm>
            <a:off x="1783710" y="1813744"/>
            <a:ext cx="8527278" cy="16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7FDE5E4-BADC-B54D-A842-4AEEA7263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5115" y="2416586"/>
            <a:ext cx="7301976" cy="1723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798" b="1">
                <a:solidFill>
                  <a:schemeClr val="bg1"/>
                </a:solidFill>
              </a:defRPr>
            </a:lvl1pPr>
            <a:lvl2pPr marL="456972" indent="0">
              <a:buNone/>
              <a:defRPr sz="2798"/>
            </a:lvl2pPr>
            <a:lvl3pPr marL="913943" indent="0">
              <a:buNone/>
              <a:defRPr sz="2798"/>
            </a:lvl3pPr>
            <a:lvl4pPr marL="1370915" indent="0">
              <a:buNone/>
              <a:defRPr sz="2798"/>
            </a:lvl4pPr>
            <a:lvl5pPr marL="1827885" indent="0">
              <a:buNone/>
              <a:defRPr sz="2798"/>
            </a:lvl5pPr>
          </a:lstStyle>
          <a:p>
            <a:pPr fontAlgn="base"/>
            <a:r>
              <a:rPr lang="en-US" dirty="0">
                <a:latin typeface="Arial" charset="0"/>
                <a:ea typeface="Arial" charset="0"/>
                <a:cs typeface="Arial" charset="0"/>
              </a:rPr>
              <a:t>Type message or text into this area–up to four lines–Arial 56pt.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white bold text to accent message.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Type message or text into this area–up to four lines.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6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30592" y="281967"/>
            <a:ext cx="11508891" cy="862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               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24518" y="1826247"/>
            <a:ext cx="11514966" cy="4334841"/>
          </a:xfrm>
          <a:prstGeom prst="rect">
            <a:avLst/>
          </a:prstGeom>
        </p:spPr>
        <p:txBody>
          <a:bodyPr vert="horz" lIns="0" tIns="0" rIns="0" bIns="0" spcCol="493776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340565" y="6492240"/>
            <a:ext cx="722839" cy="192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0">
                <a:solidFill>
                  <a:schemeClr val="tx1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fld id="{836F99F2-BFF6-8546-8FBC-E8CB3F915A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EA75AFFA-2073-4D48-A217-E9467D3F9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3405" y="6492240"/>
            <a:ext cx="5697228" cy="192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/ Month XX, 2020 / © 2020 AT&amp;T Intellectual Property - AT&amp;T Proprietary (Internal Use Only) </a:t>
            </a:r>
          </a:p>
        </p:txBody>
      </p:sp>
    </p:spTree>
    <p:extLst>
      <p:ext uri="{BB962C8B-B14F-4D97-AF65-F5344CB8AC3E}">
        <p14:creationId xmlns:p14="http://schemas.microsoft.com/office/powerpoint/2010/main" val="39275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74" r:id="rId4"/>
    <p:sldLayoutId id="2147483675" r:id="rId5"/>
    <p:sldLayoutId id="2147483678" r:id="rId6"/>
    <p:sldLayoutId id="2147483684" r:id="rId7"/>
    <p:sldLayoutId id="2147483685" r:id="rId8"/>
    <p:sldLayoutId id="2147483686" r:id="rId9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400" b="0" i="0" kern="1200">
          <a:solidFill>
            <a:schemeClr val="tx1"/>
          </a:solidFill>
          <a:latin typeface="ATT Aleck Sans Medium" panose="020B0503020203020204" pitchFamily="34" charset="0"/>
          <a:ea typeface="+mj-ea"/>
          <a:cs typeface="ATT Aleck Sans Medium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1pPr>
      <a:lvl2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2pPr>
      <a:lvl3pPr marL="457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‒"/>
        <a:defRPr sz="1400" kern="1200" baseline="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3pPr>
      <a:lvl4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75000"/>
        <a:buFont typeface="ATT Aleck San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4pPr>
      <a:lvl5pPr marL="914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60000"/>
        <a:buFont typeface="ATT Aleck Sans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5pPr>
      <a:lvl6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6pPr>
      <a:lvl7pPr marL="1371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7pPr>
      <a:lvl8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▫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Font typeface="ATT Aleck Sans" panose="020F0502020204030204" pitchFamily="34" charset="0"/>
        <a:buChar char="†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56">
          <p15:clr>
            <a:srgbClr val="F26B43"/>
          </p15:clr>
        </p15:guide>
        <p15:guide id="6" pos="219">
          <p15:clr>
            <a:srgbClr val="F26B43"/>
          </p15:clr>
        </p15:guide>
        <p15:guide id="13" pos="3983">
          <p15:clr>
            <a:srgbClr val="5ACBF0"/>
          </p15:clr>
        </p15:guide>
        <p15:guide id="14" pos="3695">
          <p15:clr>
            <a:srgbClr val="5ACBF0"/>
          </p15:clr>
        </p15:guide>
        <p15:guide id="17" orient="horz" pos="213">
          <p15:clr>
            <a:srgbClr val="F26B43"/>
          </p15:clr>
        </p15:guide>
        <p15:guide id="18" orient="horz" pos="4124">
          <p15:clr>
            <a:srgbClr val="F26B43"/>
          </p15:clr>
        </p15:guide>
        <p15:guide id="21" orient="horz" pos="1186">
          <p15:clr>
            <a:srgbClr val="F26B43"/>
          </p15:clr>
        </p15:guide>
        <p15:guide id="28" orient="horz" pos="3131">
          <p15:clr>
            <a:srgbClr val="F26B43"/>
          </p15:clr>
        </p15:guide>
        <p15:guide id="36" pos="3839">
          <p15:clr>
            <a:srgbClr val="F26B43"/>
          </p15:clr>
        </p15:guide>
        <p15:guide id="37" pos="2932">
          <p15:clr>
            <a:srgbClr val="F26B43"/>
          </p15:clr>
        </p15:guide>
        <p15:guide id="39" pos="2028">
          <p15:clr>
            <a:srgbClr val="F26B43"/>
          </p15:clr>
        </p15:guide>
        <p15:guide id="40" pos="1124">
          <p15:clr>
            <a:srgbClr val="F26B43"/>
          </p15:clr>
        </p15:guide>
        <p15:guide id="41" pos="5646">
          <p15:clr>
            <a:srgbClr val="F26B43"/>
          </p15:clr>
        </p15:guide>
        <p15:guide id="42" pos="6551">
          <p15:clr>
            <a:srgbClr val="F26B43"/>
          </p15:clr>
        </p15:guide>
        <p15:guide id="43" pos="4744">
          <p15:clr>
            <a:srgbClr val="F26B43"/>
          </p15:clr>
        </p15:guide>
        <p15:guide id="44" pos="982">
          <p15:clr>
            <a:srgbClr val="5ACBF0"/>
          </p15:clr>
        </p15:guide>
        <p15:guide id="46" pos="1271">
          <p15:clr>
            <a:srgbClr val="5ACBF0"/>
          </p15:clr>
        </p15:guide>
        <p15:guide id="47" pos="1886">
          <p15:clr>
            <a:srgbClr val="5ACBF0"/>
          </p15:clr>
        </p15:guide>
        <p15:guide id="48" pos="2174">
          <p15:clr>
            <a:srgbClr val="5ACBF0"/>
          </p15:clr>
        </p15:guide>
        <p15:guide id="49" pos="2791">
          <p15:clr>
            <a:srgbClr val="5ACBF0"/>
          </p15:clr>
        </p15:guide>
        <p15:guide id="50" pos="3079">
          <p15:clr>
            <a:srgbClr val="5ACBF0"/>
          </p15:clr>
        </p15:guide>
        <p15:guide id="51" pos="4602">
          <p15:clr>
            <a:srgbClr val="5ACBF0"/>
          </p15:clr>
        </p15:guide>
        <p15:guide id="52" pos="4885">
          <p15:clr>
            <a:srgbClr val="5ACBF0"/>
          </p15:clr>
        </p15:guide>
        <p15:guide id="53" pos="5504">
          <p15:clr>
            <a:srgbClr val="5ACBF0"/>
          </p15:clr>
        </p15:guide>
        <p15:guide id="54" pos="5791">
          <p15:clr>
            <a:srgbClr val="5ACBF0"/>
          </p15:clr>
        </p15:guide>
        <p15:guide id="55" pos="6410">
          <p15:clr>
            <a:srgbClr val="5ACBF0"/>
          </p15:clr>
        </p15:guide>
        <p15:guide id="56" pos="6696">
          <p15:clr>
            <a:srgbClr val="5ACBF0"/>
          </p15:clr>
        </p15:guide>
        <p15:guide id="58" orient="horz" pos="2160">
          <p15:clr>
            <a:srgbClr val="F26B43"/>
          </p15:clr>
        </p15:guide>
        <p15:guide id="59" orient="horz" pos="388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j3008@att.com" TargetMode="External"/><Relationship Id="rId5" Type="http://schemas.openxmlformats.org/officeDocument/2006/relationships/hyperlink" Target="mailto:ts703g@att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space.web.att.com/communities/community/ATTVeterans/carrytheload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elay.carrytheload.org/routes/mountain-states-route-guide-2020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relay.carrytheload.org/routes/west-coast-route-guide-202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elay.carrytheload.org/routes/east-coast-route-guide-2021/" TargetMode="External"/><Relationship Id="rId5" Type="http://schemas.openxmlformats.org/officeDocument/2006/relationships/hyperlink" Target="https://relay.carrytheload.org/routes/midwest-route-guide-2021/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hyperlink" Target="https://www.carrytheload.org/site/SPageServer/?pagename=continuum_of_c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26" Type="http://schemas.openxmlformats.org/officeDocument/2006/relationships/image" Target="../media/image46.png"/><Relationship Id="rId3" Type="http://schemas.openxmlformats.org/officeDocument/2006/relationships/image" Target="../media/image7.png"/><Relationship Id="rId21" Type="http://schemas.openxmlformats.org/officeDocument/2006/relationships/image" Target="../media/image41.jpg"/><Relationship Id="rId34" Type="http://schemas.openxmlformats.org/officeDocument/2006/relationships/image" Target="../media/image54.pn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jpg"/><Relationship Id="rId33" Type="http://schemas.openxmlformats.org/officeDocument/2006/relationships/image" Target="../media/image53.jpg"/><Relationship Id="rId2" Type="http://schemas.openxmlformats.org/officeDocument/2006/relationships/image" Target="../media/image6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24" Type="http://schemas.openxmlformats.org/officeDocument/2006/relationships/image" Target="../media/image44.jp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jpg"/><Relationship Id="rId4" Type="http://schemas.openxmlformats.org/officeDocument/2006/relationships/image" Target="../media/image11.png"/><Relationship Id="rId9" Type="http://schemas.openxmlformats.org/officeDocument/2006/relationships/image" Target="../media/image29.jp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jpg"/><Relationship Id="rId30" Type="http://schemas.openxmlformats.org/officeDocument/2006/relationships/image" Target="../media/image50.png"/><Relationship Id="rId35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59F3E-DAFE-45E3-BA42-CA90CCFBB5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608" y="223705"/>
            <a:ext cx="3064887" cy="891863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B3C25EC-9C02-4227-8009-6DB68E9541B9}"/>
              </a:ext>
            </a:extLst>
          </p:cNvPr>
          <p:cNvSpPr txBox="1">
            <a:spLocks/>
          </p:cNvSpPr>
          <p:nvPr/>
        </p:nvSpPr>
        <p:spPr>
          <a:xfrm>
            <a:off x="340565" y="6492240"/>
            <a:ext cx="722839" cy="192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66383-4BB6-764F-930A-5A9123B8BEC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TT Aleck Sans" panose="020B0503020203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25E6024-56F9-4335-951E-C17F1CEEE3C3}"/>
              </a:ext>
            </a:extLst>
          </p:cNvPr>
          <p:cNvSpPr txBox="1">
            <a:spLocks/>
          </p:cNvSpPr>
          <p:nvPr/>
        </p:nvSpPr>
        <p:spPr>
          <a:xfrm>
            <a:off x="633099" y="6572920"/>
            <a:ext cx="5697228" cy="192024"/>
          </a:xfrm>
          <a:prstGeom prst="rect">
            <a:avLst/>
          </a:prstGeom>
        </p:spPr>
        <p:txBody>
          <a:bodyPr vert="horz" lIns="0" tIns="0" rIns="0" bIns="0" spcCol="493776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9600" b="1" i="0" kern="1200">
                <a:solidFill>
                  <a:schemeClr val="bg2"/>
                </a:solidFill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2pPr>
            <a:lvl3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3pPr>
            <a:lvl4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 typeface="ATT Aleck San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4pPr>
            <a:lvl5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60000"/>
              <a:buFont typeface="ATT Aleck Sans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5pPr>
            <a:lvl6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◦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6pPr>
            <a:lvl7pPr marL="1371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7pPr>
            <a:lvl8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TT Aleck Sans" panose="020B0503020203020204" pitchFamily="34" charset="0"/>
                <a:ea typeface="+mn-ea"/>
                <a:cs typeface="ATT Aleck Sans" panose="020B0503020203020204" pitchFamily="34" charset="0"/>
              </a:rPr>
              <a:t>© 2020 AT&amp;T Intellectual Property - AT&amp;T Proprietary (Internal Use Only)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EB12DF-E93E-45DB-AAA0-B6639BE0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80787"/>
            <a:ext cx="7086600" cy="1677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5D554-A3AD-465B-8091-2207E8223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76" y="1578064"/>
            <a:ext cx="9478698" cy="2810267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7A17B740-2E11-48AD-9F52-92C91D858503}"/>
              </a:ext>
            </a:extLst>
          </p:cNvPr>
          <p:cNvSpPr txBox="1">
            <a:spLocks/>
          </p:cNvSpPr>
          <p:nvPr/>
        </p:nvSpPr>
        <p:spPr>
          <a:xfrm>
            <a:off x="7239404" y="5148113"/>
            <a:ext cx="4961316" cy="174256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2pPr>
            <a:lvl3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3pPr>
            <a:lvl4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 typeface="ATT Aleck San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4pPr>
            <a:lvl5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60000"/>
              <a:buFont typeface="ATT Aleck Sans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5pPr>
            <a:lvl6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◦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6pPr>
            <a:lvl7pPr marL="1371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7pPr>
            <a:lvl8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tx1"/>
                </a:solidFill>
              </a:rPr>
              <a:t>Tim Suwandhaputra, AT&amp;T Veterans EG       </a:t>
            </a:r>
            <a:r>
              <a:rPr lang="en-US" sz="1400" i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ts703g@att.com</a:t>
            </a:r>
            <a:r>
              <a:rPr lang="en-US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 (404) 394-7426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Kaylah Johnson, Retail Operations – FirstNet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u="sng" dirty="0">
                <a:solidFill>
                  <a:srgbClr val="0070C0"/>
                </a:solidFill>
              </a:rPr>
              <a:t>kj020u@att.com</a:t>
            </a:r>
            <a:r>
              <a:rPr lang="en-US" sz="1400" i="1" dirty="0">
                <a:solidFill>
                  <a:srgbClr val="0070C0"/>
                </a:solidFill>
              </a:rPr>
              <a:t>  </a:t>
            </a:r>
            <a:r>
              <a:rPr lang="en-US" sz="1400" i="1" dirty="0">
                <a:solidFill>
                  <a:schemeClr val="tx1"/>
                </a:solidFill>
              </a:rPr>
              <a:t>(512)431-7007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LaRyta Wiggins, FirstNet Marketing Event Sponsorships </a:t>
            </a:r>
            <a:r>
              <a:rPr lang="en-US" sz="1400" i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lj3008@att.com</a:t>
            </a:r>
            <a:r>
              <a:rPr lang="en-US" sz="1400" i="1" dirty="0">
                <a:solidFill>
                  <a:srgbClr val="0070C0"/>
                </a:solidFill>
              </a:rPr>
              <a:t>  </a:t>
            </a:r>
            <a:r>
              <a:rPr lang="en-US" sz="1400" i="1" dirty="0">
                <a:solidFill>
                  <a:schemeClr val="tx1"/>
                </a:solidFill>
              </a:rPr>
              <a:t>(214) 208-9890)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D5B614-0768-4CBF-8002-AA60F129088A}"/>
              </a:ext>
            </a:extLst>
          </p:cNvPr>
          <p:cNvSpPr/>
          <p:nvPr/>
        </p:nvSpPr>
        <p:spPr>
          <a:xfrm>
            <a:off x="633099" y="4136284"/>
            <a:ext cx="10524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cs typeface="Arial" panose="020B0604020202020204" pitchFamily="34" charset="0"/>
              </a:rPr>
              <a:t>Supporting the Sacrifice of our Nation’s Heroes throughout “Memorial May” </a:t>
            </a:r>
          </a:p>
          <a:p>
            <a:pPr algn="ctr"/>
            <a:r>
              <a:rPr lang="en-US" sz="1600" b="1" i="1" dirty="0">
                <a:cs typeface="Arial" panose="020B0604020202020204" pitchFamily="34" charset="0"/>
              </a:rPr>
              <a:t>April 29</a:t>
            </a:r>
            <a:r>
              <a:rPr lang="en-US" sz="1600" b="1" i="1" baseline="30000" dirty="0">
                <a:cs typeface="Arial" panose="020B0604020202020204" pitchFamily="34" charset="0"/>
              </a:rPr>
              <a:t>th </a:t>
            </a:r>
            <a:r>
              <a:rPr lang="en-US" sz="1600" b="1" i="1" dirty="0">
                <a:cs typeface="Arial" panose="020B0604020202020204" pitchFamily="34" charset="0"/>
              </a:rPr>
              <a:t>- May 30</a:t>
            </a:r>
            <a:r>
              <a:rPr lang="en-US" sz="1600" b="1" i="1" baseline="30000" dirty="0">
                <a:cs typeface="Arial" panose="020B0604020202020204" pitchFamily="34" charset="0"/>
              </a:rPr>
              <a:t>th</a:t>
            </a:r>
            <a:r>
              <a:rPr lang="en-US" sz="1600" b="1" i="1" dirty="0">
                <a:cs typeface="Arial" panose="020B0604020202020204" pitchFamily="34" charset="0"/>
              </a:rPr>
              <a:t> 2021</a:t>
            </a:r>
            <a:endParaRPr lang="en-US" sz="1600" b="1" i="1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45BD969-3C87-41FF-852E-F2C63D631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249" y="2125866"/>
            <a:ext cx="1477765" cy="15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C556CB6-B8A6-C84A-997A-0CC595BC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68" y="211678"/>
            <a:ext cx="11742472" cy="587846"/>
          </a:xfrm>
        </p:spPr>
        <p:txBody>
          <a:bodyPr/>
          <a:lstStyle/>
          <a:p>
            <a:r>
              <a:rPr lang="en-US" sz="2800" b="1" dirty="0"/>
              <a:t>Resources – Posted to CTL Tspace!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8D4AFB8-B644-4FB3-A6BB-9921BA817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806C6-994F-4146-B7C0-134D8A5E7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D85AA97-DBB2-4A31-876E-E6056818787D}"/>
              </a:ext>
            </a:extLst>
          </p:cNvPr>
          <p:cNvSpPr txBox="1">
            <a:spLocks/>
          </p:cNvSpPr>
          <p:nvPr/>
        </p:nvSpPr>
        <p:spPr>
          <a:xfrm>
            <a:off x="621847" y="1286716"/>
            <a:ext cx="4342039" cy="1537550"/>
          </a:xfrm>
          <a:prstGeom prst="rect">
            <a:avLst/>
          </a:prstGeom>
        </p:spPr>
        <p:txBody>
          <a:bodyPr vert="horz" lIns="0" tIns="0" rIns="0" bIns="0" spcCol="493776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2pPr>
            <a:lvl3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3pPr>
            <a:lvl4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 typeface="ATT Aleck San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4pPr>
            <a:lvl5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60000"/>
              <a:buFont typeface="ATT Aleck Sans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5pPr>
            <a:lvl6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◦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6pPr>
            <a:lvl7pPr marL="1371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7pPr>
            <a:lvl8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Carry the Load Memorial May Playbook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AB3FDFD-0828-4F9C-AAB3-A927899E2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28619"/>
              </p:ext>
            </p:extLst>
          </p:nvPr>
        </p:nvGraphicFramePr>
        <p:xfrm>
          <a:off x="870337" y="1684621"/>
          <a:ext cx="3200172" cy="414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6" imgW="5829165" imgH="7543680" progId="AcroExch.Document.DC">
                  <p:embed/>
                </p:oleObj>
              </mc:Choice>
              <mc:Fallback>
                <p:oleObj name="Acrobat Document" r:id="rId6" imgW="5829165" imgH="754368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AB3FDFD-0828-4F9C-AAB3-A927899E2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337" y="1684621"/>
                        <a:ext cx="3200172" cy="414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1141286-9512-4DA0-A1FD-C18A7B41D759}"/>
              </a:ext>
            </a:extLst>
          </p:cNvPr>
          <p:cNvSpPr txBox="1">
            <a:spLocks/>
          </p:cNvSpPr>
          <p:nvPr/>
        </p:nvSpPr>
        <p:spPr>
          <a:xfrm>
            <a:off x="5760510" y="1286716"/>
            <a:ext cx="5268625" cy="1537550"/>
          </a:xfrm>
          <a:prstGeom prst="rect">
            <a:avLst/>
          </a:prstGeom>
        </p:spPr>
        <p:txBody>
          <a:bodyPr vert="horz" lIns="0" tIns="0" rIns="0" bIns="0" spcCol="493776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ATT Aleck Sans" panose="020B0503020203020204" pitchFamily="34" charset="0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2pPr>
            <a:lvl3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3pPr>
            <a:lvl4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 typeface="ATT Aleck San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4pPr>
            <a:lvl5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60000"/>
              <a:buFont typeface="ATT Aleck Sans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5pPr>
            <a:lvl6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◦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6pPr>
            <a:lvl7pPr marL="1371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ATT Aleck Sans" panose="020B0503020203020204" pitchFamily="34" charset="0"/>
              </a:defRPr>
            </a:lvl7pPr>
            <a:lvl8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▫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TT Aleck Sans" panose="020F0502020204030204" pitchFamily="34" charset="0"/>
              <a:buChar char="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Share Pictures and Ideas on the CTL </a:t>
            </a:r>
            <a:r>
              <a:rPr lang="en-US" sz="1800" b="1" dirty="0" err="1">
                <a:solidFill>
                  <a:schemeClr val="tx1"/>
                </a:solidFill>
              </a:rPr>
              <a:t>Tspace</a:t>
            </a:r>
            <a:r>
              <a:rPr lang="en-US" sz="1800" b="1" dirty="0">
                <a:solidFill>
                  <a:schemeClr val="tx1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https://tspace.web.att.com/communities/community/ATTVeterans/carrytheload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2E3-52C1-406B-94F8-77AE8BD6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09C-F841-A249-A33C-708B7DCDEF14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450AB4-1D60-4526-92C7-D3364E9F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B5DC1-2BEA-4B63-A88C-EE1739921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0C679B-765C-49F3-9A4B-8249F462C5DB}"/>
              </a:ext>
            </a:extLst>
          </p:cNvPr>
          <p:cNvSpPr txBox="1"/>
          <p:nvPr/>
        </p:nvSpPr>
        <p:spPr>
          <a:xfrm>
            <a:off x="103070" y="3531169"/>
            <a:ext cx="3883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AT&amp;T – FirstNet Sponsors CTL Nationwide </a:t>
            </a:r>
            <a:r>
              <a:rPr lang="en-US" i="1" dirty="0">
                <a:solidFill>
                  <a:srgbClr val="C00000"/>
                </a:solidFill>
              </a:rPr>
              <a:t>in support of active duty &amp; veteran military, law enforcement, firefighters, rescue personnel and their families.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02614D-D0AC-430C-835D-DF6127254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7" t="3134" r="68171" b="81865"/>
          <a:stretch/>
        </p:blipFill>
        <p:spPr>
          <a:xfrm>
            <a:off x="871596" y="5509337"/>
            <a:ext cx="2556927" cy="870149"/>
          </a:xfrm>
          <a:prstGeom prst="rect">
            <a:avLst/>
          </a:prstGeom>
        </p:spPr>
      </p:pic>
      <p:sp>
        <p:nvSpPr>
          <p:cNvPr id="28" name="Title">
            <a:extLst>
              <a:ext uri="{FF2B5EF4-FFF2-40B4-BE49-F238E27FC236}">
                <a16:creationId xmlns:a16="http://schemas.microsoft.com/office/drawing/2014/main" id="{C1FB0E43-5F6A-44A4-A1FF-0CFA3C57CA89}"/>
              </a:ext>
            </a:extLst>
          </p:cNvPr>
          <p:cNvSpPr txBox="1">
            <a:spLocks/>
          </p:cNvSpPr>
          <p:nvPr/>
        </p:nvSpPr>
        <p:spPr>
          <a:xfrm>
            <a:off x="274868" y="211678"/>
            <a:ext cx="11742472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What is Carry the Load &amp; “Memorial May”?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3112CE-08EA-4C4A-9DEE-0F968E83C7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9" t="6435" r="3240"/>
          <a:stretch/>
        </p:blipFill>
        <p:spPr>
          <a:xfrm>
            <a:off x="701984" y="1285440"/>
            <a:ext cx="10640041" cy="175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5CEB7A-EBC1-48DF-936B-387E658B2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65" b="15289"/>
          <a:stretch/>
        </p:blipFill>
        <p:spPr>
          <a:xfrm>
            <a:off x="3940340" y="3578887"/>
            <a:ext cx="4311319" cy="2859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650403-B8FF-4ABF-AAB4-8C9D26F5C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476" y="4052253"/>
            <a:ext cx="2055084" cy="191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36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2E3-52C1-406B-94F8-77AE8BD6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09C-F841-A249-A33C-708B7DCDEF14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76037-3685-4590-8F33-C98E01527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12ADD-D74E-4D46-AF8D-1AFCFB994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19" name="Title">
            <a:extLst>
              <a:ext uri="{FF2B5EF4-FFF2-40B4-BE49-F238E27FC236}">
                <a16:creationId xmlns:a16="http://schemas.microsoft.com/office/drawing/2014/main" id="{EEE59421-B71D-49B3-9D66-39C0AB904ABF}"/>
              </a:ext>
            </a:extLst>
          </p:cNvPr>
          <p:cNvSpPr txBox="1">
            <a:spLocks/>
          </p:cNvSpPr>
          <p:nvPr/>
        </p:nvSpPr>
        <p:spPr>
          <a:xfrm>
            <a:off x="340565" y="120057"/>
            <a:ext cx="11742472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Carry the Load Milestones &amp; History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79BC55-6971-4B66-BB8E-01275918FC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7" t="18133" r="3747" b="1663"/>
          <a:stretch/>
        </p:blipFill>
        <p:spPr>
          <a:xfrm>
            <a:off x="1284312" y="1019799"/>
            <a:ext cx="5543550" cy="469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BD338E-ECD6-4519-8B87-43B896F23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572" y="2112404"/>
            <a:ext cx="2829526" cy="263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3.png">
            <a:extLst>
              <a:ext uri="{FF2B5EF4-FFF2-40B4-BE49-F238E27FC236}">
                <a16:creationId xmlns:a16="http://schemas.microsoft.com/office/drawing/2014/main" id="{86211197-567C-4F46-86A7-BFE1EBA6A4B1}"/>
              </a:ext>
            </a:extLst>
          </p:cNvPr>
          <p:cNvPicPr/>
          <p:nvPr/>
        </p:nvPicPr>
        <p:blipFill rotWithShape="1">
          <a:blip r:embed="rId7"/>
          <a:srcRect t="21752"/>
          <a:stretch/>
        </p:blipFill>
        <p:spPr>
          <a:xfrm>
            <a:off x="2369961" y="6026422"/>
            <a:ext cx="7762875" cy="7115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753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2E3-52C1-406B-94F8-77AE8BD6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09C-F841-A249-A33C-708B7DCDEF1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76037-3685-4590-8F33-C98E01527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12ADD-D74E-4D46-AF8D-1AFCFB994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A53C746-0F3F-4328-8661-5A654FE27E07}"/>
              </a:ext>
            </a:extLst>
          </p:cNvPr>
          <p:cNvGrpSpPr/>
          <p:nvPr/>
        </p:nvGrpSpPr>
        <p:grpSpPr>
          <a:xfrm>
            <a:off x="9302321" y="1070115"/>
            <a:ext cx="2769421" cy="4694078"/>
            <a:chOff x="7868403" y="553840"/>
            <a:chExt cx="3661180" cy="58755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AC9931-D9FA-4CC3-855E-EC81C79F1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099" r="38349"/>
            <a:stretch/>
          </p:blipFill>
          <p:spPr>
            <a:xfrm>
              <a:off x="8180542" y="2428875"/>
              <a:ext cx="2776952" cy="20002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851706-B03B-4FDB-97B0-8251E129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7864"/>
            <a:stretch/>
          </p:blipFill>
          <p:spPr>
            <a:xfrm>
              <a:off x="8037014" y="4429125"/>
              <a:ext cx="3492569" cy="20002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CD7842-1424-4486-A901-BAEEF7803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8704"/>
            <a:stretch/>
          </p:blipFill>
          <p:spPr>
            <a:xfrm>
              <a:off x="7868403" y="553840"/>
              <a:ext cx="3401230" cy="2000250"/>
            </a:xfrm>
            <a:prstGeom prst="rect">
              <a:avLst/>
            </a:prstGeom>
          </p:spPr>
        </p:pic>
      </p:grpSp>
      <p:sp>
        <p:nvSpPr>
          <p:cNvPr id="19" name="Title">
            <a:extLst>
              <a:ext uri="{FF2B5EF4-FFF2-40B4-BE49-F238E27FC236}">
                <a16:creationId xmlns:a16="http://schemas.microsoft.com/office/drawing/2014/main" id="{EEE59421-B71D-49B3-9D66-39C0AB904ABF}"/>
              </a:ext>
            </a:extLst>
          </p:cNvPr>
          <p:cNvSpPr txBox="1">
            <a:spLocks/>
          </p:cNvSpPr>
          <p:nvPr/>
        </p:nvSpPr>
        <p:spPr>
          <a:xfrm>
            <a:off x="299687" y="23767"/>
            <a:ext cx="11742472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Four National Relay Routes – At a Glance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7B7FD-BE3E-40B9-822E-29185A0E9D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780"/>
          <a:stretch/>
        </p:blipFill>
        <p:spPr>
          <a:xfrm>
            <a:off x="1538938" y="5764193"/>
            <a:ext cx="6162540" cy="996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D5B4B-65AC-483A-982A-18C0D2A4F1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706"/>
          <a:stretch/>
        </p:blipFill>
        <p:spPr>
          <a:xfrm>
            <a:off x="877123" y="756468"/>
            <a:ext cx="7210024" cy="50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98CA-5180-4F82-8297-2389FE08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85F2F-240B-44F3-A124-78BC4EB99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6FD06BE5-C937-41A6-B41C-8D5A7EE7CFE0}"/>
              </a:ext>
            </a:extLst>
          </p:cNvPr>
          <p:cNvSpPr txBox="1">
            <a:spLocks/>
          </p:cNvSpPr>
          <p:nvPr/>
        </p:nvSpPr>
        <p:spPr>
          <a:xfrm>
            <a:off x="274868" y="211678"/>
            <a:ext cx="11742472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Making a Community Impact – April &amp; May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3E4BDF-91DD-4EB1-8C18-25EDA88B7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2" r="2445" b="50620"/>
          <a:stretch/>
        </p:blipFill>
        <p:spPr>
          <a:xfrm>
            <a:off x="678585" y="1060451"/>
            <a:ext cx="5171239" cy="301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D8C951-1D55-432F-8CC0-CD776F7C8D66}"/>
              </a:ext>
            </a:extLst>
          </p:cNvPr>
          <p:cNvSpPr txBox="1">
            <a:spLocks/>
          </p:cNvSpPr>
          <p:nvPr/>
        </p:nvSpPr>
        <p:spPr>
          <a:xfrm>
            <a:off x="8639382" y="4108236"/>
            <a:ext cx="3465590" cy="206219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</a:rPr>
              <a:t>Midwest:  </a:t>
            </a:r>
            <a:r>
              <a:rPr lang="en-US" sz="1600" dirty="0">
                <a:hlinkClick r:id="rId5"/>
              </a:rPr>
              <a:t>https://relay.carrytheload.org/routes/midwest-route-guide-2021/</a:t>
            </a:r>
            <a:r>
              <a:rPr lang="en-US" sz="1600" dirty="0"/>
              <a:t>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2060"/>
                </a:solidFill>
              </a:rPr>
              <a:t>East Coast: </a:t>
            </a:r>
            <a:r>
              <a:rPr lang="en-US" sz="1600" dirty="0">
                <a:hlinkClick r:id="rId6"/>
              </a:rPr>
              <a:t>https://relay.carrytheload.org/routes/east-coast-route-guide-2021/</a:t>
            </a:r>
            <a:r>
              <a:rPr lang="en-US" sz="1600" dirty="0"/>
              <a:t> 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AAA2C-7C3C-4AEB-93CC-6149E473E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7" t="50620" r="2430"/>
          <a:stretch/>
        </p:blipFill>
        <p:spPr>
          <a:xfrm>
            <a:off x="3264205" y="3556596"/>
            <a:ext cx="5029200" cy="293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F2112C-DE18-445A-A4E8-C44ED55EADF3}"/>
              </a:ext>
            </a:extLst>
          </p:cNvPr>
          <p:cNvSpPr txBox="1">
            <a:spLocks/>
          </p:cNvSpPr>
          <p:nvPr/>
        </p:nvSpPr>
        <p:spPr>
          <a:xfrm>
            <a:off x="6390662" y="1178583"/>
            <a:ext cx="3465590" cy="206219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</a:rPr>
              <a:t>West Coast:  </a:t>
            </a:r>
            <a:r>
              <a:rPr lang="en-US" sz="1600" dirty="0">
                <a:hlinkClick r:id="rId7"/>
              </a:rPr>
              <a:t>https://relay.carrytheload.org/routes/west-coast-route-guide-2021/</a:t>
            </a:r>
            <a:endParaRPr lang="en-US" sz="1600" dirty="0"/>
          </a:p>
          <a:p>
            <a:endParaRPr lang="en-US" sz="1600" dirty="0"/>
          </a:p>
          <a:p>
            <a:r>
              <a:rPr lang="en-US" sz="2000" b="1" dirty="0">
                <a:solidFill>
                  <a:srgbClr val="002060"/>
                </a:solidFill>
              </a:rPr>
              <a:t>Mountain States: </a:t>
            </a:r>
            <a:r>
              <a:rPr lang="en-US" sz="1600" dirty="0">
                <a:hlinkClick r:id="rId8"/>
              </a:rPr>
              <a:t>https://relay.carrytheload.org/routes/mountain-states-route-guide-2021/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7C26C-4FDA-434A-B822-83A192EDCB1A}"/>
              </a:ext>
            </a:extLst>
          </p:cNvPr>
          <p:cNvSpPr/>
          <p:nvPr/>
        </p:nvSpPr>
        <p:spPr>
          <a:xfrm>
            <a:off x="520995" y="4493003"/>
            <a:ext cx="2078244" cy="203132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Teams &amp; Chapters should begin planning to participate on the relay routes/ stops closest to them!</a:t>
            </a:r>
          </a:p>
        </p:txBody>
      </p:sp>
    </p:spTree>
    <p:extLst>
      <p:ext uri="{BB962C8B-B14F-4D97-AF65-F5344CB8AC3E}">
        <p14:creationId xmlns:p14="http://schemas.microsoft.com/office/powerpoint/2010/main" val="136877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98CA-5180-4F82-8297-2389FE08B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85F2F-240B-44F3-A124-78BC4EB99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6FD06BE5-C937-41A6-B41C-8D5A7EE7CFE0}"/>
              </a:ext>
            </a:extLst>
          </p:cNvPr>
          <p:cNvSpPr txBox="1">
            <a:spLocks/>
          </p:cNvSpPr>
          <p:nvPr/>
        </p:nvSpPr>
        <p:spPr>
          <a:xfrm>
            <a:off x="274868" y="47134"/>
            <a:ext cx="8359627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Major Cities &amp; Dates throughout the Routes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68EF1-3893-412E-A290-93504F6B3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762" y="932854"/>
            <a:ext cx="5695784" cy="550729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7EAC915-7439-4E77-9BD9-86E94F0F8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474833"/>
              </p:ext>
            </p:extLst>
          </p:nvPr>
        </p:nvGraphicFramePr>
        <p:xfrm>
          <a:off x="7743587" y="3634890"/>
          <a:ext cx="1333539" cy="112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showAsIcon="1" r:id="rId7" imgW="914400" imgH="771525" progId="Word.Document.12">
                  <p:embed/>
                </p:oleObj>
              </mc:Choice>
              <mc:Fallback>
                <p:oleObj name="Document" showAsIcon="1" r:id="rId7" imgW="914400" imgH="771525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50E766-36D0-4582-8940-16C9E6C5FE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3587" y="3634890"/>
                        <a:ext cx="1333539" cy="1125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9422183-EDB9-4F72-816E-C44B15DC8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099" y="1314707"/>
            <a:ext cx="2134517" cy="19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98CA-5180-4F82-8297-2389FE08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85F2F-240B-44F3-A124-78BC4EB99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6FD06BE5-C937-41A6-B41C-8D5A7EE7CFE0}"/>
              </a:ext>
            </a:extLst>
          </p:cNvPr>
          <p:cNvSpPr txBox="1">
            <a:spLocks/>
          </p:cNvSpPr>
          <p:nvPr/>
        </p:nvSpPr>
        <p:spPr>
          <a:xfrm>
            <a:off x="274868" y="403070"/>
            <a:ext cx="6795783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Where do Funds Raised for CTL go to?  </a:t>
            </a:r>
            <a:r>
              <a:rPr lang="en-US" sz="2800" b="1" i="1" dirty="0"/>
              <a:t>Working as a Force Multiplier…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A99D8-69AE-48D7-AC77-A75F3455E2F8}"/>
              </a:ext>
            </a:extLst>
          </p:cNvPr>
          <p:cNvSpPr/>
          <p:nvPr/>
        </p:nvSpPr>
        <p:spPr>
          <a:xfrm>
            <a:off x="248167" y="1094235"/>
            <a:ext cx="4557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Carry The Load’s </a:t>
            </a:r>
            <a:r>
              <a:rPr lang="en-US" sz="1600" b="1" i="1" dirty="0">
                <a:solidFill>
                  <a:srgbClr val="C00000"/>
                </a:solidFill>
              </a:rPr>
              <a:t>Continuum of Care program </a:t>
            </a:r>
            <a:r>
              <a:rPr lang="en-US" sz="1600" i="1" dirty="0"/>
              <a:t>is built upon a strategic collaboration among our corporate and non-profit partners. </a:t>
            </a:r>
          </a:p>
          <a:p>
            <a:endParaRPr lang="en-US" sz="1600" i="1" dirty="0"/>
          </a:p>
          <a:p>
            <a:r>
              <a:rPr lang="en-US" sz="1600" i="1" dirty="0"/>
              <a:t>The program </a:t>
            </a:r>
            <a:r>
              <a:rPr lang="en-US" sz="1600" b="1" i="1" dirty="0"/>
              <a:t>raises awareness and funds to assist with issues </a:t>
            </a:r>
            <a:r>
              <a:rPr lang="en-US" sz="1600" i="1" dirty="0"/>
              <a:t>facing our military, veterans, first responders &amp; their families. </a:t>
            </a:r>
          </a:p>
          <a:p>
            <a:endParaRPr lang="en-US" sz="1600" i="1" dirty="0"/>
          </a:p>
          <a:p>
            <a:r>
              <a:rPr lang="en-US" sz="1600" i="1" dirty="0"/>
              <a:t>In addition to the healing our heroes experience by physically walking or volunteering with Carry The Load, peer-to-peer fundraising and corporate support strengthens nationwide services such as </a:t>
            </a:r>
            <a:r>
              <a:rPr lang="en-US" sz="1600" b="1" i="1" dirty="0"/>
              <a:t>counseling, adaptive training, suicide prevention, equine therapy, service dogs, job placements, civilian transition, home improvements, hope for homeless veterans, care for burn victims, educational scholarships for children of the fallen, </a:t>
            </a:r>
            <a:r>
              <a:rPr lang="en-US" sz="1600" i="1" dirty="0"/>
              <a:t>and many other healing services.</a:t>
            </a:r>
          </a:p>
          <a:p>
            <a:r>
              <a:rPr lang="en-US" sz="1600" i="1" dirty="0"/>
              <a:t> </a:t>
            </a:r>
            <a:r>
              <a:rPr lang="en-US" sz="1600" i="1" dirty="0">
                <a:hlinkClick r:id="rId4"/>
              </a:rPr>
              <a:t>https://www.carrytheload.org/site/SPageServer/?pagename=continuum_of_care</a:t>
            </a:r>
            <a:r>
              <a:rPr lang="en-US" sz="1600" i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E76A6-ECAA-4213-AE32-5916179F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439" y="1173081"/>
            <a:ext cx="7086394" cy="55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98CA-5180-4F82-8297-2389FE08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957" y="211678"/>
            <a:ext cx="1726356" cy="35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85F2F-240B-44F3-A124-78BC4EB99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6FD06BE5-C937-41A6-B41C-8D5A7EE7CFE0}"/>
              </a:ext>
            </a:extLst>
          </p:cNvPr>
          <p:cNvSpPr txBox="1">
            <a:spLocks/>
          </p:cNvSpPr>
          <p:nvPr/>
        </p:nvSpPr>
        <p:spPr>
          <a:xfrm>
            <a:off x="274868" y="211678"/>
            <a:ext cx="11742472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Start your Chapter’s CTL Team - Today!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79EA06-F8AF-4C8A-A1F1-746C2DD3D58E}"/>
              </a:ext>
            </a:extLst>
          </p:cNvPr>
          <p:cNvSpPr/>
          <p:nvPr/>
        </p:nvSpPr>
        <p:spPr>
          <a:xfrm>
            <a:off x="274868" y="1637863"/>
            <a:ext cx="8110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Go to </a:t>
            </a:r>
            <a:r>
              <a:rPr lang="en-US" b="1" i="1" u="sng" dirty="0">
                <a:solidFill>
                  <a:srgbClr val="0070C0"/>
                </a:solidFill>
              </a:rPr>
              <a:t>www.carrytheload.org/att </a:t>
            </a:r>
            <a:r>
              <a:rPr lang="en-US" b="1" i="1" dirty="0">
                <a:solidFill>
                  <a:srgbClr val="0070C0"/>
                </a:solidFill>
              </a:rPr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Click “</a:t>
            </a:r>
            <a:r>
              <a:rPr lang="en-US" b="1" i="1" dirty="0"/>
              <a:t>Start a Team</a:t>
            </a:r>
            <a:r>
              <a:rPr lang="en-US" i="1" dirty="0"/>
              <a:t>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Name your team (Ensure Associated to “AT&amp;T” as a Company)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Once established, share that team name with your chapter, so that they can sign up and plan towards April/May participation!</a:t>
            </a:r>
            <a:endParaRPr lang="en-US" sz="20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781C7-AD84-471C-BC6C-D9D0F1EB8F45}"/>
              </a:ext>
            </a:extLst>
          </p:cNvPr>
          <p:cNvSpPr/>
          <p:nvPr/>
        </p:nvSpPr>
        <p:spPr>
          <a:xfrm>
            <a:off x="410202" y="874070"/>
            <a:ext cx="740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Communicate &amp; Recruit Participants (walkers) &amp; donors to support an incredibly worthy cause!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0BC79-760B-4BC9-AA13-CB9B8C117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73" r="13481"/>
          <a:stretch/>
        </p:blipFill>
        <p:spPr>
          <a:xfrm>
            <a:off x="410202" y="3407235"/>
            <a:ext cx="6562903" cy="266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EB7645-3336-4DCA-A09D-26E4F5EE5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9" t="9066" r="3190" b="11501"/>
          <a:stretch/>
        </p:blipFill>
        <p:spPr>
          <a:xfrm>
            <a:off x="5957455" y="5329914"/>
            <a:ext cx="5934858" cy="101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FED851-C9E2-4BC2-96A4-1C7473AF4088}"/>
              </a:ext>
            </a:extLst>
          </p:cNvPr>
          <p:cNvSpPr/>
          <p:nvPr/>
        </p:nvSpPr>
        <p:spPr>
          <a:xfrm>
            <a:off x="8017165" y="1326160"/>
            <a:ext cx="3764634" cy="923330"/>
          </a:xfrm>
          <a:prstGeom prst="rect">
            <a:avLst/>
          </a:prstGeom>
          <a:solidFill>
            <a:srgbClr val="009FDB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Chapters can form one team to represent their chapter for members, friends &amp; family to join!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B08F2B-518D-48B6-8C03-522DC426F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215" y="3292465"/>
            <a:ext cx="4807197" cy="104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32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2E3-52C1-406B-94F8-77AE8BD6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941" y="6492240"/>
            <a:ext cx="722839" cy="192024"/>
          </a:xfrm>
        </p:spPr>
        <p:txBody>
          <a:bodyPr/>
          <a:lstStyle/>
          <a:p>
            <a:fld id="{E4E3109C-F841-A249-A33C-708B7DCDEF14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450AB4-1D60-4526-92C7-D3364E9F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33" y="211678"/>
            <a:ext cx="1726356" cy="359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B5DC1-2BEA-4B63-A88C-EE1739921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53" y="120057"/>
            <a:ext cx="794923" cy="812797"/>
          </a:xfrm>
          <a:prstGeom prst="rect">
            <a:avLst/>
          </a:prstGeom>
        </p:spPr>
      </p:pic>
      <p:sp>
        <p:nvSpPr>
          <p:cNvPr id="28" name="Title">
            <a:extLst>
              <a:ext uri="{FF2B5EF4-FFF2-40B4-BE49-F238E27FC236}">
                <a16:creationId xmlns:a16="http://schemas.microsoft.com/office/drawing/2014/main" id="{C1FB0E43-5F6A-44A4-A1FF-0CFA3C57CA89}"/>
              </a:ext>
            </a:extLst>
          </p:cNvPr>
          <p:cNvSpPr txBox="1">
            <a:spLocks/>
          </p:cNvSpPr>
          <p:nvPr/>
        </p:nvSpPr>
        <p:spPr>
          <a:xfrm>
            <a:off x="259784" y="182086"/>
            <a:ext cx="11742472" cy="5878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6000" b="0" i="0" kern="1200">
                <a:solidFill>
                  <a:schemeClr val="tx1"/>
                </a:solidFill>
                <a:latin typeface="ATT Aleck Sans Medium" panose="020B0503020203020204" pitchFamily="34" charset="0"/>
                <a:ea typeface="+mj-ea"/>
                <a:cs typeface="ATT Aleck Sans Medium" panose="020B0503020203020204" pitchFamily="34" charset="0"/>
              </a:defRPr>
            </a:lvl1pPr>
          </a:lstStyle>
          <a:p>
            <a:pPr algn="l"/>
            <a:r>
              <a:rPr lang="en-US" sz="2800" b="1" dirty="0"/>
              <a:t>Retail Team Engagement – Social Media 2020!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50403-B8FF-4ABF-AAB4-8C9D26F5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29" y="5328769"/>
            <a:ext cx="1343452" cy="125023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52DA6CDF-8997-4074-BD00-03290BBB6E4A}"/>
              </a:ext>
            </a:extLst>
          </p:cNvPr>
          <p:cNvSpPr txBox="1"/>
          <p:nvPr/>
        </p:nvSpPr>
        <p:spPr>
          <a:xfrm>
            <a:off x="317216" y="1142320"/>
            <a:ext cx="4885055" cy="2847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1800"/>
              </a:spcBef>
            </a:pPr>
            <a:r>
              <a:rPr sz="2000" b="1" dirty="0">
                <a:latin typeface="ATT Aleck Sans"/>
                <a:cs typeface="ATT Aleck Sans"/>
              </a:rPr>
              <a:t>Amazing</a:t>
            </a:r>
            <a:r>
              <a:rPr sz="2000" b="1" spc="-10" dirty="0">
                <a:latin typeface="ATT Aleck Sans"/>
                <a:cs typeface="ATT Aleck Sans"/>
              </a:rPr>
              <a:t> </a:t>
            </a:r>
            <a:r>
              <a:rPr sz="2000" b="1" dirty="0">
                <a:latin typeface="ATT Aleck Sans"/>
                <a:cs typeface="ATT Aleck Sans"/>
              </a:rPr>
              <a:t>engagement</a:t>
            </a:r>
            <a:r>
              <a:rPr sz="2000" b="1" spc="-15" dirty="0">
                <a:latin typeface="ATT Aleck Sans"/>
                <a:cs typeface="ATT Aleck Sans"/>
              </a:rPr>
              <a:t> </a:t>
            </a:r>
            <a:r>
              <a:rPr sz="2000" b="1" spc="-5" dirty="0">
                <a:latin typeface="ATT Aleck Sans"/>
                <a:cs typeface="ATT Aleck Sans"/>
              </a:rPr>
              <a:t>from </a:t>
            </a:r>
            <a:r>
              <a:rPr sz="2000" b="1" dirty="0">
                <a:latin typeface="ATT Aleck Sans"/>
                <a:cs typeface="ATT Aleck Sans"/>
              </a:rPr>
              <a:t>AT&amp;T Retail </a:t>
            </a:r>
            <a:r>
              <a:rPr sz="2000" b="1" spc="-445" dirty="0">
                <a:latin typeface="ATT Aleck Sans"/>
                <a:cs typeface="ATT Aleck Sans"/>
              </a:rPr>
              <a:t> </a:t>
            </a:r>
            <a:r>
              <a:rPr sz="2000" b="1" dirty="0">
                <a:latin typeface="ATT Aleck Sans"/>
                <a:cs typeface="ATT Aleck Sans"/>
              </a:rPr>
              <a:t>on</a:t>
            </a:r>
            <a:r>
              <a:rPr sz="2000" b="1" spc="-5" dirty="0">
                <a:latin typeface="ATT Aleck Sans"/>
                <a:cs typeface="ATT Aleck Sans"/>
              </a:rPr>
              <a:t> </a:t>
            </a:r>
            <a:r>
              <a:rPr sz="2000" b="1" dirty="0">
                <a:latin typeface="ATT Aleck Sans"/>
                <a:cs typeface="ATT Aleck Sans"/>
              </a:rPr>
              <a:t>Social</a:t>
            </a:r>
            <a:r>
              <a:rPr sz="2000" b="1" spc="-20" dirty="0">
                <a:latin typeface="ATT Aleck Sans"/>
                <a:cs typeface="ATT Aleck Sans"/>
              </a:rPr>
              <a:t> </a:t>
            </a:r>
            <a:r>
              <a:rPr sz="2000" b="1" dirty="0">
                <a:latin typeface="ATT Aleck Sans"/>
                <a:cs typeface="ATT Aleck Sans"/>
              </a:rPr>
              <a:t>Media</a:t>
            </a:r>
            <a:r>
              <a:rPr lang="en-US" sz="2000" b="1" dirty="0">
                <a:latin typeface="ATT Aleck Sans"/>
                <a:cs typeface="ATT Aleck Sans"/>
              </a:rPr>
              <a:t> alongside us!</a:t>
            </a:r>
            <a:endParaRPr sz="2000" dirty="0">
              <a:latin typeface="ATT Aleck Sans"/>
              <a:cs typeface="ATT Aleck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ATT Aleck Sans"/>
              <a:cs typeface="ATT Aleck Sans"/>
            </a:endParaRPr>
          </a:p>
          <a:p>
            <a:pPr marL="299085" indent="-28702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TT Aleck Sans"/>
                <a:cs typeface="ATT Aleck Sans"/>
              </a:rPr>
              <a:t>Sharing</a:t>
            </a:r>
            <a:r>
              <a:rPr sz="1800" spc="-25" dirty="0">
                <a:latin typeface="ATT Aleck Sans"/>
                <a:cs typeface="ATT Aleck Sans"/>
              </a:rPr>
              <a:t> </a:t>
            </a:r>
            <a:r>
              <a:rPr sz="1800" spc="-5" dirty="0">
                <a:latin typeface="ATT Aleck Sans"/>
                <a:cs typeface="ATT Aleck Sans"/>
              </a:rPr>
              <a:t>Activities</a:t>
            </a:r>
            <a:endParaRPr sz="1800" dirty="0">
              <a:latin typeface="ATT Aleck Sans"/>
              <a:cs typeface="ATT Aleck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Wingdings"/>
              <a:buChar char=""/>
            </a:pPr>
            <a:endParaRPr sz="1850" dirty="0">
              <a:latin typeface="ATT Aleck Sans"/>
              <a:cs typeface="ATT Aleck Sans"/>
            </a:endParaRPr>
          </a:p>
          <a:p>
            <a:pPr marL="299085" indent="-28702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TT Aleck Sans"/>
                <a:cs typeface="ATT Aleck Sans"/>
              </a:rPr>
              <a:t>Honoring</a:t>
            </a:r>
            <a:r>
              <a:rPr sz="1800" spc="-40" dirty="0">
                <a:latin typeface="ATT Aleck Sans"/>
                <a:cs typeface="ATT Aleck Sans"/>
              </a:rPr>
              <a:t> </a:t>
            </a:r>
            <a:r>
              <a:rPr sz="1800" spc="-5" dirty="0">
                <a:latin typeface="ATT Aleck Sans"/>
                <a:cs typeface="ATT Aleck Sans"/>
              </a:rPr>
              <a:t>Heroes</a:t>
            </a:r>
            <a:endParaRPr sz="1800" dirty="0">
              <a:latin typeface="ATT Aleck Sans"/>
              <a:cs typeface="ATT Aleck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Wingdings"/>
              <a:buChar char=""/>
            </a:pPr>
            <a:endParaRPr sz="1850" dirty="0">
              <a:latin typeface="ATT Aleck Sans"/>
              <a:cs typeface="ATT Aleck San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TT Aleck Sans"/>
                <a:cs typeface="ATT Aleck Sans"/>
              </a:rPr>
              <a:t>Broadcasting</a:t>
            </a:r>
            <a:r>
              <a:rPr sz="1800" spc="-5" dirty="0">
                <a:latin typeface="ATT Aleck Sans"/>
                <a:cs typeface="ATT Aleck Sans"/>
              </a:rPr>
              <a:t> </a:t>
            </a:r>
            <a:r>
              <a:rPr sz="1800" dirty="0">
                <a:latin typeface="ATT Aleck Sans"/>
                <a:cs typeface="ATT Aleck Sans"/>
              </a:rPr>
              <a:t>Watch</a:t>
            </a:r>
            <a:r>
              <a:rPr sz="1800" spc="-10" dirty="0">
                <a:latin typeface="ATT Aleck Sans"/>
                <a:cs typeface="ATT Aleck Sans"/>
              </a:rPr>
              <a:t> </a:t>
            </a:r>
            <a:r>
              <a:rPr sz="1800" spc="-5" dirty="0">
                <a:latin typeface="ATT Aleck Sans"/>
                <a:cs typeface="ATT Aleck Sans"/>
              </a:rPr>
              <a:t>Parties</a:t>
            </a:r>
            <a:endParaRPr sz="1800" dirty="0">
              <a:latin typeface="ATT Aleck Sans"/>
              <a:cs typeface="ATT Aleck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Wingdings"/>
              <a:buChar char=""/>
            </a:pPr>
            <a:endParaRPr sz="1850" dirty="0">
              <a:latin typeface="ATT Aleck Sans"/>
              <a:cs typeface="ATT Aleck San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TT Aleck Sans"/>
                <a:cs typeface="ATT Aleck Sans"/>
              </a:rPr>
              <a:t>Following</a:t>
            </a:r>
            <a:r>
              <a:rPr sz="1800" spc="-10" dirty="0">
                <a:latin typeface="ATT Aleck Sans"/>
                <a:cs typeface="ATT Aleck Sans"/>
              </a:rPr>
              <a:t> </a:t>
            </a:r>
            <a:r>
              <a:rPr sz="1800" spc="-5" dirty="0">
                <a:latin typeface="ATT Aleck Sans"/>
                <a:cs typeface="ATT Aleck Sans"/>
              </a:rPr>
              <a:t>the Relay</a:t>
            </a:r>
            <a:endParaRPr sz="1800" dirty="0">
              <a:latin typeface="ATT Aleck Sans"/>
              <a:cs typeface="ATT Aleck Sans"/>
            </a:endParaRPr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F85DB0C4-0288-4D25-84B4-E0403D6019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9304" y="1074233"/>
            <a:ext cx="1959165" cy="278477"/>
          </a:xfrm>
          <a:prstGeom prst="rect">
            <a:avLst/>
          </a:prstGeom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70855BC6-70D8-4E40-85E2-681293FB22E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80652" y="1271015"/>
            <a:ext cx="1772412" cy="1749425"/>
          </a:xfrm>
          <a:prstGeom prst="rect">
            <a:avLst/>
          </a:prstGeom>
        </p:spPr>
      </p:pic>
      <p:pic>
        <p:nvPicPr>
          <p:cNvPr id="19" name="object 10">
            <a:extLst>
              <a:ext uri="{FF2B5EF4-FFF2-40B4-BE49-F238E27FC236}">
                <a16:creationId xmlns:a16="http://schemas.microsoft.com/office/drawing/2014/main" id="{D4AA08C3-CCA6-4584-9A86-699FB872FEE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5723" y="1466087"/>
            <a:ext cx="1202436" cy="1179576"/>
          </a:xfrm>
          <a:prstGeom prst="rect">
            <a:avLst/>
          </a:prstGeom>
        </p:spPr>
      </p:pic>
      <p:pic>
        <p:nvPicPr>
          <p:cNvPr id="21" name="object 11">
            <a:extLst>
              <a:ext uri="{FF2B5EF4-FFF2-40B4-BE49-F238E27FC236}">
                <a16:creationId xmlns:a16="http://schemas.microsoft.com/office/drawing/2014/main" id="{FE92D92A-F500-427E-844D-BFEADE590D4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08668" y="2834639"/>
            <a:ext cx="1679321" cy="1399159"/>
          </a:xfrm>
          <a:prstGeom prst="rect">
            <a:avLst/>
          </a:prstGeom>
        </p:spPr>
      </p:pic>
      <p:pic>
        <p:nvPicPr>
          <p:cNvPr id="22" name="object 12">
            <a:extLst>
              <a:ext uri="{FF2B5EF4-FFF2-40B4-BE49-F238E27FC236}">
                <a16:creationId xmlns:a16="http://schemas.microsoft.com/office/drawing/2014/main" id="{F03D4356-5BE4-44B3-B477-F6362AC99B9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3740" y="3029711"/>
            <a:ext cx="1109472" cy="829056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3463C08-2F4C-486B-8816-9F39016C97C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31611" y="2215895"/>
            <a:ext cx="2293619" cy="1741931"/>
          </a:xfrm>
          <a:prstGeom prst="rect">
            <a:avLst/>
          </a:prstGeom>
        </p:spPr>
      </p:pic>
      <p:pic>
        <p:nvPicPr>
          <p:cNvPr id="24" name="object 14">
            <a:extLst>
              <a:ext uri="{FF2B5EF4-FFF2-40B4-BE49-F238E27FC236}">
                <a16:creationId xmlns:a16="http://schemas.microsoft.com/office/drawing/2014/main" id="{66B89363-949D-42F6-B3D7-0699747408FB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26684" y="2410967"/>
            <a:ext cx="1723643" cy="1171955"/>
          </a:xfrm>
          <a:prstGeom prst="rect">
            <a:avLst/>
          </a:prstGeom>
        </p:spPr>
      </p:pic>
      <p:pic>
        <p:nvPicPr>
          <p:cNvPr id="25" name="object 15">
            <a:extLst>
              <a:ext uri="{FF2B5EF4-FFF2-40B4-BE49-F238E27FC236}">
                <a16:creationId xmlns:a16="http://schemas.microsoft.com/office/drawing/2014/main" id="{567E6CA0-5BE2-4206-A1F1-109663C73345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9764" y="880871"/>
            <a:ext cx="2022475" cy="1699260"/>
          </a:xfrm>
          <a:prstGeom prst="rect">
            <a:avLst/>
          </a:prstGeom>
        </p:spPr>
      </p:pic>
      <p:pic>
        <p:nvPicPr>
          <p:cNvPr id="26" name="object 16">
            <a:extLst>
              <a:ext uri="{FF2B5EF4-FFF2-40B4-BE49-F238E27FC236}">
                <a16:creationId xmlns:a16="http://schemas.microsoft.com/office/drawing/2014/main" id="{D934E262-C2C5-4D73-92E9-499904D5875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63219" y="963167"/>
            <a:ext cx="414527" cy="413003"/>
          </a:xfrm>
          <a:prstGeom prst="rect">
            <a:avLst/>
          </a:prstGeom>
        </p:spPr>
      </p:pic>
      <p:pic>
        <p:nvPicPr>
          <p:cNvPr id="29" name="object 17">
            <a:extLst>
              <a:ext uri="{FF2B5EF4-FFF2-40B4-BE49-F238E27FC236}">
                <a16:creationId xmlns:a16="http://schemas.microsoft.com/office/drawing/2014/main" id="{0C9459C7-89B9-4A80-8E54-D47A58730C6F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363676" y="970787"/>
            <a:ext cx="413003" cy="413003"/>
          </a:xfrm>
          <a:prstGeom prst="rect">
            <a:avLst/>
          </a:prstGeom>
        </p:spPr>
      </p:pic>
      <p:pic>
        <p:nvPicPr>
          <p:cNvPr id="31" name="object 18">
            <a:extLst>
              <a:ext uri="{FF2B5EF4-FFF2-40B4-BE49-F238E27FC236}">
                <a16:creationId xmlns:a16="http://schemas.microsoft.com/office/drawing/2014/main" id="{6767D343-E453-440D-A3C8-3DDB169AC690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62764" y="963167"/>
            <a:ext cx="414527" cy="413003"/>
          </a:xfrm>
          <a:prstGeom prst="rect">
            <a:avLst/>
          </a:prstGeom>
        </p:spPr>
      </p:pic>
      <p:pic>
        <p:nvPicPr>
          <p:cNvPr id="32" name="object 19">
            <a:extLst>
              <a:ext uri="{FF2B5EF4-FFF2-40B4-BE49-F238E27FC236}">
                <a16:creationId xmlns:a16="http://schemas.microsoft.com/office/drawing/2014/main" id="{DCBCB37F-B981-41C3-AE70-78FF16B4A5E1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60821" y="1729226"/>
            <a:ext cx="1203335" cy="341290"/>
          </a:xfrm>
          <a:prstGeom prst="rect">
            <a:avLst/>
          </a:prstGeom>
        </p:spPr>
      </p:pic>
      <p:pic>
        <p:nvPicPr>
          <p:cNvPr id="33" name="object 20">
            <a:extLst>
              <a:ext uri="{FF2B5EF4-FFF2-40B4-BE49-F238E27FC236}">
                <a16:creationId xmlns:a16="http://schemas.microsoft.com/office/drawing/2014/main" id="{A08207CA-8DAE-47A8-9029-497AA53D387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20447" y="2043683"/>
            <a:ext cx="2090926" cy="1865502"/>
          </a:xfrm>
          <a:prstGeom prst="rect">
            <a:avLst/>
          </a:prstGeom>
        </p:spPr>
      </p:pic>
      <p:pic>
        <p:nvPicPr>
          <p:cNvPr id="34" name="object 21">
            <a:extLst>
              <a:ext uri="{FF2B5EF4-FFF2-40B4-BE49-F238E27FC236}">
                <a16:creationId xmlns:a16="http://schemas.microsoft.com/office/drawing/2014/main" id="{AF1DEE43-9DB5-4797-8FD2-4AFA17C11748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115519" y="2238755"/>
            <a:ext cx="1726692" cy="1295400"/>
          </a:xfrm>
          <a:prstGeom prst="rect">
            <a:avLst/>
          </a:prstGeom>
        </p:spPr>
      </p:pic>
      <p:pic>
        <p:nvPicPr>
          <p:cNvPr id="35" name="object 22">
            <a:extLst>
              <a:ext uri="{FF2B5EF4-FFF2-40B4-BE49-F238E27FC236}">
                <a16:creationId xmlns:a16="http://schemas.microsoft.com/office/drawing/2014/main" id="{ABA45E2B-EBDB-49D1-8089-143C80275144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976835" y="6082283"/>
            <a:ext cx="1887474" cy="339102"/>
          </a:xfrm>
          <a:prstGeom prst="rect">
            <a:avLst/>
          </a:prstGeom>
        </p:spPr>
      </p:pic>
      <p:pic>
        <p:nvPicPr>
          <p:cNvPr id="36" name="object 23">
            <a:extLst>
              <a:ext uri="{FF2B5EF4-FFF2-40B4-BE49-F238E27FC236}">
                <a16:creationId xmlns:a16="http://schemas.microsoft.com/office/drawing/2014/main" id="{B7C9F2C9-08A2-4EE2-9FB5-B950B921555F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167335" y="3584486"/>
            <a:ext cx="1844039" cy="2665349"/>
          </a:xfrm>
          <a:prstGeom prst="rect">
            <a:avLst/>
          </a:prstGeom>
        </p:spPr>
      </p:pic>
      <p:pic>
        <p:nvPicPr>
          <p:cNvPr id="37" name="object 24">
            <a:extLst>
              <a:ext uri="{FF2B5EF4-FFF2-40B4-BE49-F238E27FC236}">
                <a16:creationId xmlns:a16="http://schemas.microsoft.com/office/drawing/2014/main" id="{53308C11-215A-45F0-8D0F-F8906AA9378B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62407" y="3779520"/>
            <a:ext cx="1293876" cy="2095500"/>
          </a:xfrm>
          <a:prstGeom prst="rect">
            <a:avLst/>
          </a:prstGeom>
        </p:spPr>
      </p:pic>
      <p:pic>
        <p:nvPicPr>
          <p:cNvPr id="38" name="object 25">
            <a:extLst>
              <a:ext uri="{FF2B5EF4-FFF2-40B4-BE49-F238E27FC236}">
                <a16:creationId xmlns:a16="http://schemas.microsoft.com/office/drawing/2014/main" id="{2D77A473-D525-41DC-A367-FCEA9FD13814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38291" y="5532119"/>
            <a:ext cx="2614422" cy="843534"/>
          </a:xfrm>
          <a:prstGeom prst="rect">
            <a:avLst/>
          </a:prstGeom>
        </p:spPr>
      </p:pic>
      <p:pic>
        <p:nvPicPr>
          <p:cNvPr id="39" name="object 26">
            <a:extLst>
              <a:ext uri="{FF2B5EF4-FFF2-40B4-BE49-F238E27FC236}">
                <a16:creationId xmlns:a16="http://schemas.microsoft.com/office/drawing/2014/main" id="{0606874B-C311-4C7C-A4EC-27197E2A792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432267" y="4582655"/>
            <a:ext cx="1891157" cy="1519428"/>
          </a:xfrm>
          <a:prstGeom prst="rect">
            <a:avLst/>
          </a:prstGeom>
        </p:spPr>
      </p:pic>
      <p:pic>
        <p:nvPicPr>
          <p:cNvPr id="40" name="object 27">
            <a:extLst>
              <a:ext uri="{FF2B5EF4-FFF2-40B4-BE49-F238E27FC236}">
                <a16:creationId xmlns:a16="http://schemas.microsoft.com/office/drawing/2014/main" id="{07882229-760D-4ECA-BE1B-3D15FF7EB7BF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627340" y="4777739"/>
            <a:ext cx="1321308" cy="949452"/>
          </a:xfrm>
          <a:prstGeom prst="rect">
            <a:avLst/>
          </a:prstGeom>
        </p:spPr>
      </p:pic>
      <p:pic>
        <p:nvPicPr>
          <p:cNvPr id="42" name="object 29">
            <a:extLst>
              <a:ext uri="{FF2B5EF4-FFF2-40B4-BE49-F238E27FC236}">
                <a16:creationId xmlns:a16="http://schemas.microsoft.com/office/drawing/2014/main" id="{4E2C0111-887A-4150-8129-CB8388DF63FD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04835" y="1075943"/>
            <a:ext cx="1452371" cy="1129284"/>
          </a:xfrm>
          <a:prstGeom prst="rect">
            <a:avLst/>
          </a:prstGeom>
        </p:spPr>
      </p:pic>
      <p:pic>
        <p:nvPicPr>
          <p:cNvPr id="43" name="object 30">
            <a:extLst>
              <a:ext uri="{FF2B5EF4-FFF2-40B4-BE49-F238E27FC236}">
                <a16:creationId xmlns:a16="http://schemas.microsoft.com/office/drawing/2014/main" id="{A67C32D4-8131-487C-9D35-868D4EE5BF37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01047" y="4026396"/>
            <a:ext cx="1812035" cy="2726436"/>
          </a:xfrm>
          <a:prstGeom prst="rect">
            <a:avLst/>
          </a:prstGeom>
        </p:spPr>
      </p:pic>
      <p:pic>
        <p:nvPicPr>
          <p:cNvPr id="44" name="object 31">
            <a:extLst>
              <a:ext uri="{FF2B5EF4-FFF2-40B4-BE49-F238E27FC236}">
                <a16:creationId xmlns:a16="http://schemas.microsoft.com/office/drawing/2014/main" id="{8B73663B-298D-4397-AD0A-B5FCB58D0AB3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296119" y="4221480"/>
            <a:ext cx="1242059" cy="2156460"/>
          </a:xfrm>
          <a:prstGeom prst="rect">
            <a:avLst/>
          </a:prstGeom>
        </p:spPr>
      </p:pic>
      <p:pic>
        <p:nvPicPr>
          <p:cNvPr id="45" name="object 32">
            <a:extLst>
              <a:ext uri="{FF2B5EF4-FFF2-40B4-BE49-F238E27FC236}">
                <a16:creationId xmlns:a16="http://schemas.microsoft.com/office/drawing/2014/main" id="{A1F7F161-65CA-4FC6-9B9C-06901FBD51FD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891504" y="3549421"/>
            <a:ext cx="1792351" cy="2445893"/>
          </a:xfrm>
          <a:prstGeom prst="rect">
            <a:avLst/>
          </a:prstGeom>
        </p:spPr>
      </p:pic>
      <p:pic>
        <p:nvPicPr>
          <p:cNvPr id="46" name="object 33">
            <a:extLst>
              <a:ext uri="{FF2B5EF4-FFF2-40B4-BE49-F238E27FC236}">
                <a16:creationId xmlns:a16="http://schemas.microsoft.com/office/drawing/2014/main" id="{671FC0D9-889B-409C-AEA9-4E049C63529C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086576" y="3744467"/>
            <a:ext cx="1222248" cy="1876044"/>
          </a:xfrm>
          <a:prstGeom prst="rect">
            <a:avLst/>
          </a:prstGeom>
        </p:spPr>
      </p:pic>
      <p:pic>
        <p:nvPicPr>
          <p:cNvPr id="47" name="object 34">
            <a:extLst>
              <a:ext uri="{FF2B5EF4-FFF2-40B4-BE49-F238E27FC236}">
                <a16:creationId xmlns:a16="http://schemas.microsoft.com/office/drawing/2014/main" id="{429F95A2-91C4-4C2A-910C-D3A13C3C5DCA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351496" y="2281427"/>
            <a:ext cx="2142744" cy="2474976"/>
          </a:xfrm>
          <a:prstGeom prst="rect">
            <a:avLst/>
          </a:prstGeom>
        </p:spPr>
      </p:pic>
      <p:pic>
        <p:nvPicPr>
          <p:cNvPr id="48" name="object 35">
            <a:extLst>
              <a:ext uri="{FF2B5EF4-FFF2-40B4-BE49-F238E27FC236}">
                <a16:creationId xmlns:a16="http://schemas.microsoft.com/office/drawing/2014/main" id="{AE630336-94B9-44A9-9B9F-513DDC551941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546567" y="2476500"/>
            <a:ext cx="1572767" cy="1905000"/>
          </a:xfrm>
          <a:prstGeom prst="rect">
            <a:avLst/>
          </a:prstGeom>
        </p:spPr>
      </p:pic>
      <p:pic>
        <p:nvPicPr>
          <p:cNvPr id="49" name="object 36">
            <a:extLst>
              <a:ext uri="{FF2B5EF4-FFF2-40B4-BE49-F238E27FC236}">
                <a16:creationId xmlns:a16="http://schemas.microsoft.com/office/drawing/2014/main" id="{96B32AC0-9F7B-4B0D-AC57-0FCD7583E298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58347" y="1409700"/>
            <a:ext cx="1970404" cy="2572512"/>
          </a:xfrm>
          <a:prstGeom prst="rect">
            <a:avLst/>
          </a:prstGeom>
        </p:spPr>
      </p:pic>
      <p:pic>
        <p:nvPicPr>
          <p:cNvPr id="50" name="object 37">
            <a:extLst>
              <a:ext uri="{FF2B5EF4-FFF2-40B4-BE49-F238E27FC236}">
                <a16:creationId xmlns:a16="http://schemas.microsoft.com/office/drawing/2014/main" id="{DA5A8810-E5AC-43A3-AD65-AA4CE06002AA}"/>
              </a:ext>
            </a:extLst>
          </p:cNvPr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553419" y="1604772"/>
            <a:ext cx="1400555" cy="2002535"/>
          </a:xfrm>
          <a:prstGeom prst="rect">
            <a:avLst/>
          </a:prstGeom>
        </p:spPr>
      </p:pic>
      <p:pic>
        <p:nvPicPr>
          <p:cNvPr id="51" name="object 38">
            <a:extLst>
              <a:ext uri="{FF2B5EF4-FFF2-40B4-BE49-F238E27FC236}">
                <a16:creationId xmlns:a16="http://schemas.microsoft.com/office/drawing/2014/main" id="{AE9BF354-0A55-4057-ABD9-2247F3529240}"/>
              </a:ext>
            </a:extLst>
          </p:cNvPr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664671" y="3928884"/>
            <a:ext cx="1822577" cy="2263013"/>
          </a:xfrm>
          <a:prstGeom prst="rect">
            <a:avLst/>
          </a:prstGeom>
        </p:spPr>
      </p:pic>
      <p:pic>
        <p:nvPicPr>
          <p:cNvPr id="52" name="object 39">
            <a:extLst>
              <a:ext uri="{FF2B5EF4-FFF2-40B4-BE49-F238E27FC236}">
                <a16:creationId xmlns:a16="http://schemas.microsoft.com/office/drawing/2014/main" id="{D24BB1F9-AB13-4875-86C1-DC2BA503DAC9}"/>
              </a:ext>
            </a:extLst>
          </p:cNvPr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859744" y="4123943"/>
            <a:ext cx="1252727" cy="16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4931"/>
      </p:ext>
    </p:extLst>
  </p:cSld>
  <p:clrMapOvr>
    <a:masterClrMapping/>
  </p:clrMapOvr>
</p:sld>
</file>

<file path=ppt/theme/theme1.xml><?xml version="1.0" encoding="utf-8"?>
<a:theme xmlns:a="http://schemas.openxmlformats.org/drawingml/2006/main" name="ATTBusinessInternal052019">
  <a:themeElements>
    <a:clrScheme name="ATT 2019 theme and supporting palette">
      <a:dk1>
        <a:srgbClr val="000000"/>
      </a:dk1>
      <a:lt1>
        <a:srgbClr val="FFFFFF"/>
      </a:lt1>
      <a:dk2>
        <a:srgbClr val="009FDB"/>
      </a:dk2>
      <a:lt2>
        <a:srgbClr val="E5E5E5"/>
      </a:lt2>
      <a:accent1>
        <a:srgbClr val="0057B8"/>
      </a:accent1>
      <a:accent2>
        <a:srgbClr val="49EEDC"/>
      </a:accent2>
      <a:accent3>
        <a:srgbClr val="AF28BB"/>
      </a:accent3>
      <a:accent4>
        <a:srgbClr val="FFB000"/>
      </a:accent4>
      <a:accent5>
        <a:srgbClr val="91DC00"/>
      </a:accent5>
      <a:accent6>
        <a:srgbClr val="FF585D"/>
      </a:accent6>
      <a:hlink>
        <a:srgbClr val="0057B8"/>
      </a:hlink>
      <a:folHlink>
        <a:srgbClr val="0057B8"/>
      </a:folHlink>
    </a:clrScheme>
    <a:fontScheme name="ATT 2018">
      <a:majorFont>
        <a:latin typeface="ATT Aleck Sans" panose="020B0503020203020204" pitchFamily="34" charset="0"/>
        <a:ea typeface=""/>
        <a:cs typeface=""/>
      </a:majorFont>
      <a:minorFont>
        <a:latin typeface="ATT Aleck Sans" panose="020B0503020203020204" pitchFamily="34" charset="0"/>
        <a:ea typeface=""/>
        <a:cs typeface=""/>
      </a:minorFont>
    </a:fontScheme>
    <a:fmtScheme name="ATT 2018">
      <a:fillStyleLst>
        <a:solidFill>
          <a:srgbClr val="009FDB"/>
        </a:solidFill>
        <a:solidFill>
          <a:srgbClr val="009FDB"/>
        </a:solidFill>
        <a:solidFill>
          <a:srgbClr val="009FDB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>
          <a:solidFill>
            <a:schemeClr val="bg1"/>
          </a:solidFill>
        </a:ln>
      </a:spPr>
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<a:prstTxWarp prst="textNoShape">
          <a:avLst/>
        </a:prstTxWarp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800"/>
          </a:spcAft>
          <a:buClr>
            <a:schemeClr val="bg1"/>
          </a:buClr>
          <a:buSzTx/>
          <a:buFont typeface="ATT Aleck Sans" panose="020B0604020202020204" pitchFamily="34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ATT Aleck Sans" panose="020B0503020203020204" pitchFamily="34" charset="0"/>
          </a:defRPr>
        </a:defPPr>
      </a:lstStyle>
      <a:style>
        <a:lnRef idx="0">
          <a:schemeClr val="dk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 anchor="t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800"/>
          </a:spcAft>
          <a:buClr>
            <a:srgbClr val="000000"/>
          </a:buClr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ATT Aleck Sans" panose="020B0503020203020204" pitchFamily="34" charset="0"/>
          </a:defRPr>
        </a:defPPr>
      </a:lstStyle>
    </a:txDef>
  </a:objectDefaults>
  <a:extraClrSchemeLst/>
  <a:custClrLst>
    <a:custClr name="Gray 5">
      <a:srgbClr val="E5E5E5"/>
    </a:custClr>
    <a:custClr name="Gray 2">
      <a:srgbClr val="D2D2D2"/>
    </a:custClr>
    <a:custClr name="Gray 3">
      <a:srgbClr val="959595"/>
    </a:custClr>
    <a:custClr name="Gray 4">
      <a:srgbClr val="5A5A5A"/>
    </a:custClr>
    <a:custClr name="Blue 1">
      <a:srgbClr val="30D1FF"/>
    </a:custClr>
    <a:custClr name="Blue 2">
      <a:srgbClr val="18B9ED"/>
    </a:custClr>
    <a:custClr name="Blue 3">
      <a:srgbClr val="009FDB"/>
    </a:custClr>
    <a:custClr name="Blue 4">
      <a:srgbClr val="0586CB"/>
    </a:custClr>
    <a:custClr name="Blue 5">
      <a:srgbClr val="0A6EBE"/>
    </a:custClr>
    <a:custClr name="Blue 6">
      <a:srgbClr val="0F54AF"/>
    </a:custClr>
  </a:custClrLst>
  <a:extLst>
    <a:ext uri="{05A4C25C-085E-4340-85A3-A5531E510DB2}">
      <thm15:themeFamily xmlns:thm15="http://schemas.microsoft.com/office/thememl/2012/main" name="Presentation2" id="{A96BBF08-5B16-4FBE-8241-E81E0B74B619}" vid="{DE6190B1-48D6-48D4-B772-8BB71EC23DC6}"/>
    </a:ext>
  </a:extLst>
</a:theme>
</file>

<file path=ppt/theme/theme2.xml><?xml version="1.0" encoding="utf-8"?>
<a:theme xmlns:a="http://schemas.openxmlformats.org/drawingml/2006/main" name="ATTBusinessInternal052019">
  <a:themeElements>
    <a:clrScheme name="ATT 2019 theme and supporting palette">
      <a:dk1>
        <a:srgbClr val="000000"/>
      </a:dk1>
      <a:lt1>
        <a:srgbClr val="FFFFFF"/>
      </a:lt1>
      <a:dk2>
        <a:srgbClr val="009FDB"/>
      </a:dk2>
      <a:lt2>
        <a:srgbClr val="E5E5E5"/>
      </a:lt2>
      <a:accent1>
        <a:srgbClr val="0057B8"/>
      </a:accent1>
      <a:accent2>
        <a:srgbClr val="49EEDC"/>
      </a:accent2>
      <a:accent3>
        <a:srgbClr val="AF28BB"/>
      </a:accent3>
      <a:accent4>
        <a:srgbClr val="FFB000"/>
      </a:accent4>
      <a:accent5>
        <a:srgbClr val="91DC00"/>
      </a:accent5>
      <a:accent6>
        <a:srgbClr val="FF585D"/>
      </a:accent6>
      <a:hlink>
        <a:srgbClr val="0057B8"/>
      </a:hlink>
      <a:folHlink>
        <a:srgbClr val="0057B8"/>
      </a:folHlink>
    </a:clrScheme>
    <a:fontScheme name="ATT 2018">
      <a:majorFont>
        <a:latin typeface="ATT Aleck Sans" panose="020B0503020203020204" pitchFamily="34" charset="0"/>
        <a:ea typeface=""/>
        <a:cs typeface=""/>
      </a:majorFont>
      <a:minorFont>
        <a:latin typeface="ATT Aleck Sans" panose="020B0503020203020204" pitchFamily="34" charset="0"/>
        <a:ea typeface=""/>
        <a:cs typeface=""/>
      </a:minorFont>
    </a:fontScheme>
    <a:fmtScheme name="ATT 2018">
      <a:fillStyleLst>
        <a:solidFill>
          <a:srgbClr val="009FDB"/>
        </a:solidFill>
        <a:solidFill>
          <a:srgbClr val="009FDB"/>
        </a:solidFill>
        <a:solidFill>
          <a:srgbClr val="009FDB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>
          <a:solidFill>
            <a:schemeClr val="bg1"/>
          </a:solidFill>
        </a:ln>
      </a:spPr>
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<a:prstTxWarp prst="textNoShape">
          <a:avLst/>
        </a:prstTxWarp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800"/>
          </a:spcAft>
          <a:buClr>
            <a:schemeClr val="bg1"/>
          </a:buClr>
          <a:buSzTx/>
          <a:buFont typeface="ATT Aleck Sans" panose="020B0604020202020204" pitchFamily="34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ATT Aleck Sans" panose="020B0503020203020204" pitchFamily="34" charset="0"/>
          </a:defRPr>
        </a:defPPr>
      </a:lstStyle>
      <a:style>
        <a:lnRef idx="0">
          <a:schemeClr val="dk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 anchor="t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800"/>
          </a:spcAft>
          <a:buClr>
            <a:srgbClr val="000000"/>
          </a:buClr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ATT Aleck Sans" panose="020B0503020203020204" pitchFamily="34" charset="0"/>
          </a:defRPr>
        </a:defPPr>
      </a:lstStyle>
    </a:txDef>
  </a:objectDefaults>
  <a:extraClrSchemeLst/>
  <a:custClrLst>
    <a:custClr name="Gray 5">
      <a:srgbClr val="E5E5E5"/>
    </a:custClr>
    <a:custClr name="Gray 2">
      <a:srgbClr val="D2D2D2"/>
    </a:custClr>
    <a:custClr name="Gray 3">
      <a:srgbClr val="959595"/>
    </a:custClr>
    <a:custClr name="Gray 4">
      <a:srgbClr val="5A5A5A"/>
    </a:custClr>
  </a:custClrLst>
  <a:extLst>
    <a:ext uri="{05A4C25C-085E-4340-85A3-A5531E510DB2}">
      <thm15:themeFamily xmlns:thm15="http://schemas.microsoft.com/office/thememl/2012/main" name="ATTBusinessInternal052019" id="{32469020-FA05-DB49-B458-947188DD7D88}" vid="{86399A91-0C07-8B42-828F-6913AE4E45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TT Aleck Sans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TT Aleck Sa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TT Aleck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TT Aleck Sans"/>
        <a:font script="Hebr" typeface="ATT Aleck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TT Aleck Sans"/>
        <a:font script="Uigh" typeface="Microsoft Uighur"/>
        <a:font script="Geor" typeface="Sylfaen"/>
        <a:font script="Armn" typeface="ATT Aleck Sa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72C1FBCD15C4FB76D533B535611BE" ma:contentTypeVersion="13" ma:contentTypeDescription="Create a new document." ma:contentTypeScope="" ma:versionID="1eeef859d180b81d9e32a5ef5e1f540f">
  <xsd:schema xmlns:xsd="http://www.w3.org/2001/XMLSchema" xmlns:xs="http://www.w3.org/2001/XMLSchema" xmlns:p="http://schemas.microsoft.com/office/2006/metadata/properties" xmlns:ns3="c1465978-96d0-438b-a667-017b31e00846" xmlns:ns4="0b1a61ae-9f04-43e9-950d-4f8e062fb90d" targetNamespace="http://schemas.microsoft.com/office/2006/metadata/properties" ma:root="true" ma:fieldsID="bb8ef3ad5d94199766f678543fcd9262" ns3:_="" ns4:_="">
    <xsd:import namespace="c1465978-96d0-438b-a667-017b31e00846"/>
    <xsd:import namespace="0b1a61ae-9f04-43e9-950d-4f8e062fb9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65978-96d0-438b-a667-017b31e00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a61ae-9f04-43e9-950d-4f8e062fb90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79F9BE-4F90-45EC-A423-A2BA84C2E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65978-96d0-438b-a667-017b31e00846"/>
    <ds:schemaRef ds:uri="0b1a61ae-9f04-43e9-950d-4f8e062fb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7967AB-32A6-434A-BB47-D3EF2D28E639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b1a61ae-9f04-43e9-950d-4f8e062fb90d"/>
    <ds:schemaRef ds:uri="c1465978-96d0-438b-a667-017b31e00846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233368-39C9-4722-A746-599C0207F0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ATT_Business_Day-To-Day_Template_Aleck_Embedded_Jan2020</Template>
  <TotalTime>7962</TotalTime>
  <Words>557</Words>
  <Application>Microsoft Office PowerPoint</Application>
  <PresentationFormat>Widescreen</PresentationFormat>
  <Paragraphs>57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ATT Aleck Sans</vt:lpstr>
      <vt:lpstr>Wingdings</vt:lpstr>
      <vt:lpstr>ATT Aleck Sans Medium</vt:lpstr>
      <vt:lpstr>Calibri</vt:lpstr>
      <vt:lpstr>Arial</vt:lpstr>
      <vt:lpstr>ATTBusinessInternal052019</vt:lpstr>
      <vt:lpstr>Microsoft Word 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– Posted to CTL Tspace!</vt:lpstr>
    </vt:vector>
  </TitlesOfParts>
  <Company>AT&amp;T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in LED Rules of Engagement</dc:title>
  <dc:creator>UNDERWOOD, SARAH R</dc:creator>
  <cp:lastModifiedBy>KELSIE D</cp:lastModifiedBy>
  <cp:revision>183</cp:revision>
  <dcterms:created xsi:type="dcterms:W3CDTF">2020-01-12T09:39:11Z</dcterms:created>
  <dcterms:modified xsi:type="dcterms:W3CDTF">2021-03-04T17:28:13Z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0x010100EF672C1FBCD15C4FB76D533B535611BE</vt:lpwstr>
  </property>
</Properties>
</file>